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5" r:id="rId4"/>
    <p:sldId id="270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58" r:id="rId16"/>
    <p:sldId id="265" r:id="rId17"/>
    <p:sldId id="277" r:id="rId18"/>
    <p:sldId id="280" r:id="rId19"/>
    <p:sldId id="278" r:id="rId20"/>
    <p:sldId id="279" r:id="rId21"/>
    <p:sldId id="262" r:id="rId22"/>
    <p:sldId id="293" r:id="rId23"/>
    <p:sldId id="275" r:id="rId24"/>
    <p:sldId id="276" r:id="rId25"/>
    <p:sldId id="274" r:id="rId26"/>
    <p:sldId id="273" r:id="rId27"/>
    <p:sldId id="281" r:id="rId28"/>
    <p:sldId id="297" r:id="rId29"/>
    <p:sldId id="294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71" autoAdjust="0"/>
  </p:normalViewPr>
  <p:slideViewPr>
    <p:cSldViewPr>
      <p:cViewPr varScale="1">
        <p:scale>
          <a:sx n="47" d="100"/>
          <a:sy n="47" d="100"/>
        </p:scale>
        <p:origin x="183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E4B7-87C1-4DE4-A236-89683AFFAE86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EE97-E34F-432B-AEFB-22F0F5464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8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1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4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AEE97-E34F-432B-AEFB-22F0F5464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F09A78-90B8-4D5D-B60E-BDD4406FF6B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D034285-8FDF-4B1D-B65E-2945147EE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048000"/>
            <a:ext cx="7543800" cy="2438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St. John the Evangelist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6858000" cy="609600"/>
          </a:xfrm>
        </p:spPr>
        <p:txBody>
          <a:bodyPr/>
          <a:lstStyle/>
          <a:p>
            <a:r>
              <a:rPr lang="en-US" dirty="0"/>
              <a:t>His festival – on the 3</a:t>
            </a:r>
            <a:r>
              <a:rPr lang="en-US" baseline="30000" dirty="0"/>
              <a:t>rd</a:t>
            </a:r>
            <a:r>
              <a:rPr lang="en-US" dirty="0"/>
              <a:t> day of Christmas</a:t>
            </a:r>
          </a:p>
        </p:txBody>
      </p:sp>
    </p:spTree>
    <p:extLst>
      <p:ext uri="{BB962C8B-B14F-4D97-AF65-F5344CB8AC3E}">
        <p14:creationId xmlns:p14="http://schemas.microsoft.com/office/powerpoint/2010/main" val="38334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was the beginning of the 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medievals</a:t>
            </a:r>
            <a:r>
              <a:rPr lang="en-US" sz="2800" dirty="0"/>
              <a:t> only recognized two seasons, winter and summer, the shortest day of the year and the longest day of the year.</a:t>
            </a:r>
          </a:p>
          <a:p>
            <a:r>
              <a:rPr lang="en-US" sz="2800" dirty="0"/>
              <a:t>They were pagan in nature – massive eating, drinking, dancing, gambling, all sorts of 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5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was the rebirth of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30480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Eat, drink and by merry for tomorrow we may die!</a:t>
            </a:r>
          </a:p>
          <a:p>
            <a:r>
              <a:rPr lang="en-US" sz="2800" dirty="0"/>
              <a:t>Winter (the wet time) was also considered to be the rebirth of the sun.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CD4D6-53AB-1149-442B-82511489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90198"/>
            <a:ext cx="4930346" cy="348976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560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01514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/>
              <a:t>Tradition evolved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3842016" cy="4191000"/>
          </a:xfrm>
        </p:spPr>
        <p:txBody>
          <a:bodyPr>
            <a:normAutofit/>
          </a:bodyPr>
          <a:lstStyle/>
          <a:p>
            <a:r>
              <a:rPr lang="en-US" sz="2800" dirty="0"/>
              <a:t>As part of the celebration of the rebirth of the sun, the festival involved decorating houses with greenery, lighting candles, holding processions, giving presents.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94833-769B-B34F-6DEF-C5ECF72D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399"/>
            <a:ext cx="4299216" cy="306964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257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01514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/>
              <a:t>Old traditions die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3842016" cy="4191000"/>
          </a:xfrm>
        </p:spPr>
        <p:txBody>
          <a:bodyPr>
            <a:normAutofit/>
          </a:bodyPr>
          <a:lstStyle/>
          <a:p>
            <a:r>
              <a:rPr lang="en-US" sz="2800" dirty="0"/>
              <a:t>In an attempt to do away with pagan observances, the early church attempted to substitute religious observances instead.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99402-903B-C4C1-28F7-129FAE145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65205"/>
            <a:ext cx="3266386" cy="43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19600"/>
            <a:ext cx="6781800" cy="1624914"/>
          </a:xfrm>
        </p:spPr>
        <p:txBody>
          <a:bodyPr>
            <a:normAutofit fontScale="90000"/>
          </a:bodyPr>
          <a:lstStyle/>
          <a:p>
            <a:r>
              <a:rPr lang="en-US" dirty="0"/>
              <a:t>Winter solstice to St. John the Evangelist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3352800"/>
          </a:xfrm>
        </p:spPr>
        <p:txBody>
          <a:bodyPr>
            <a:normAutofit/>
          </a:bodyPr>
          <a:lstStyle/>
          <a:p>
            <a:r>
              <a:rPr lang="en-US" sz="2800" dirty="0"/>
              <a:t>The early church created an eight day festival to begin on December 27th – January 3rd. </a:t>
            </a:r>
          </a:p>
          <a:p>
            <a:r>
              <a:rPr lang="en-US" sz="2800" dirty="0"/>
              <a:t>The 8 day festival would be abolished by the Pope in 1955 and relegated to one day, December 27th.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9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now celebrate on the 27</a:t>
            </a:r>
            <a:r>
              <a:rPr lang="en-US" baseline="30000" dirty="0"/>
              <a:t>th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of The Christian Church Calendar!</a:t>
            </a:r>
          </a:p>
          <a:p>
            <a:r>
              <a:rPr lang="en-US" dirty="0"/>
              <a:t>The Christian Calendar recognizes the celebration of the Birth of Christ for 12 days – the 12 days of Christmas,</a:t>
            </a:r>
          </a:p>
          <a:p>
            <a:r>
              <a:rPr lang="en-US" dirty="0"/>
              <a:t>It begins on December 25</a:t>
            </a:r>
            <a:r>
              <a:rPr lang="en-US" baseline="30000" dirty="0"/>
              <a:t>th</a:t>
            </a:r>
            <a:r>
              <a:rPr lang="en-US" dirty="0"/>
              <a:t> and concludes on the night before Epiphany, on January 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Each of the 12 days has a special celebration for each day.</a:t>
            </a:r>
          </a:p>
        </p:txBody>
      </p:sp>
    </p:spTree>
    <p:extLst>
      <p:ext uri="{BB962C8B-B14F-4D97-AF65-F5344CB8AC3E}">
        <p14:creationId xmlns:p14="http://schemas.microsoft.com/office/powerpoint/2010/main" val="135585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12 days of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5029200" cy="3886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Day 1 </a:t>
            </a:r>
            <a:r>
              <a:rPr lang="en-US" dirty="0"/>
              <a:t>(25th December): </a:t>
            </a:r>
            <a:r>
              <a:rPr lang="en-US" b="1" dirty="0">
                <a:solidFill>
                  <a:schemeClr val="accent1"/>
                </a:solidFill>
              </a:rPr>
              <a:t>Christmas Day </a:t>
            </a:r>
            <a:r>
              <a:rPr lang="en-US" dirty="0"/>
              <a:t>- celebrating the Birth of Jesus;</a:t>
            </a:r>
          </a:p>
          <a:p>
            <a:r>
              <a:rPr lang="en-US" dirty="0">
                <a:solidFill>
                  <a:srgbClr val="FF0000"/>
                </a:solidFill>
              </a:rPr>
              <a:t>Day 2 </a:t>
            </a:r>
            <a:r>
              <a:rPr lang="en-US" dirty="0"/>
              <a:t>(26th December also known as Boxing Day): Feast of </a:t>
            </a:r>
            <a:r>
              <a:rPr lang="en-US" b="1" dirty="0">
                <a:solidFill>
                  <a:schemeClr val="accent1"/>
                </a:solidFill>
              </a:rPr>
              <a:t>St Stephen’s Day</a:t>
            </a:r>
            <a:r>
              <a:rPr lang="en-US" dirty="0"/>
              <a:t>. He was the first Christian martyr; It's also the day when the Christmas Carol 'Good King Wenceslas' takes place. Normally, food is given to the poor.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619500" cy="39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0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12 days of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Day 3 </a:t>
            </a:r>
            <a:r>
              <a:rPr lang="en-US" dirty="0"/>
              <a:t>(27th December): </a:t>
            </a:r>
            <a:r>
              <a:rPr lang="en-US" b="1" dirty="0">
                <a:solidFill>
                  <a:schemeClr val="accent1"/>
                </a:solidFill>
              </a:rPr>
              <a:t>Festival of St John the Evangelist</a:t>
            </a:r>
            <a:r>
              <a:rPr lang="en-US" dirty="0"/>
              <a:t> (One of Jesus's Disciples and friends) – a feast day.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Traditional Punch for toasting on St. John’s Day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St. John's Love (serves 8)</a:t>
            </a:r>
          </a:p>
          <a:p>
            <a:endParaRPr lang="en-US" dirty="0"/>
          </a:p>
          <a:p>
            <a:r>
              <a:rPr lang="en-US" dirty="0"/>
              <a:t> 1 quart red wine </a:t>
            </a:r>
          </a:p>
          <a:p>
            <a:r>
              <a:rPr lang="en-US" dirty="0"/>
              <a:t> 3 whole cloves</a:t>
            </a:r>
          </a:p>
          <a:p>
            <a:r>
              <a:rPr lang="en-US" dirty="0"/>
              <a:t> 1/16 teaspoon ground cardamom</a:t>
            </a:r>
          </a:p>
          <a:p>
            <a:r>
              <a:rPr lang="en-US" dirty="0"/>
              <a:t> 2 two-inch cinnamon sticks</a:t>
            </a:r>
          </a:p>
          <a:p>
            <a:r>
              <a:rPr lang="en-US" dirty="0"/>
              <a:t> 1/2 teaspoon ground nutmeg</a:t>
            </a:r>
          </a:p>
          <a:p>
            <a:r>
              <a:rPr lang="en-US" dirty="0"/>
              <a:t> 1/2 cup sugar</a:t>
            </a:r>
          </a:p>
          <a:p>
            <a:r>
              <a:rPr lang="en-US" dirty="0"/>
              <a:t> Pour the wine into a large saucepan. Add the remaining ingredients. Boil for 5 minutes (this pretty much evaporates all of the alcohol). Serve hot, clinking glasses with the toast "Drink the love of St. John!"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12 days of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Day 4 </a:t>
            </a:r>
            <a:r>
              <a:rPr lang="en-US" dirty="0"/>
              <a:t>(28th December): </a:t>
            </a:r>
            <a:r>
              <a:rPr lang="en-US" b="1" dirty="0">
                <a:solidFill>
                  <a:srgbClr val="C00000"/>
                </a:solidFill>
              </a:rPr>
              <a:t>The Feast of the Holy Innocents </a:t>
            </a:r>
            <a:r>
              <a:rPr lang="en-US" dirty="0"/>
              <a:t>- when people remember the baby boys which King Herod killed when he was trying to find and kill the Baby Jesus. </a:t>
            </a:r>
          </a:p>
          <a:p>
            <a:pPr lvl="1"/>
            <a:r>
              <a:rPr lang="en-US" dirty="0"/>
              <a:t>As to customs, the youngest child "rules the day." It is the youngest who decides the day's foods, drinks, music, entertainments,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 In Spain and Hispanic countries like Mexico, </a:t>
            </a:r>
            <a:r>
              <a:rPr lang="en-US" dirty="0" err="1"/>
              <a:t>Childermas</a:t>
            </a:r>
            <a:r>
              <a:rPr lang="en-US" dirty="0"/>
              <a:t> is rather like April Fools Day is in America and France. Tricks are pulled, and the one tricked is called "</a:t>
            </a:r>
            <a:r>
              <a:rPr lang="en-US" dirty="0" err="1"/>
              <a:t>Innocente</a:t>
            </a:r>
            <a:r>
              <a:rPr lang="en-US" dirty="0"/>
              <a:t>!" rather than an "April Fool</a:t>
            </a:r>
          </a:p>
          <a:p>
            <a:pPr lvl="1"/>
            <a:r>
              <a:rPr lang="en-US" dirty="0"/>
              <a:t>To recall the blood of the martyrs, a food with a red color, especially a pudding or ice cream with a red sauce, such as raspberry, is traditional. </a:t>
            </a:r>
          </a:p>
          <a:p>
            <a:r>
              <a:rPr lang="en-US" dirty="0">
                <a:solidFill>
                  <a:srgbClr val="FF0000"/>
                </a:solidFill>
              </a:rPr>
              <a:t>Day 5 </a:t>
            </a:r>
            <a:r>
              <a:rPr lang="en-US" dirty="0"/>
              <a:t>(29th December):  </a:t>
            </a:r>
            <a:r>
              <a:rPr lang="en-US" b="1" dirty="0">
                <a:solidFill>
                  <a:schemeClr val="accent1"/>
                </a:solidFill>
              </a:rPr>
              <a:t>In honor of St Thomas Becket</a:t>
            </a:r>
            <a:r>
              <a:rPr lang="en-US" dirty="0"/>
              <a:t>. He was Archbishop of Canterbury in the 12th century and was murdered on 29th December 1170 for challenging the King’s authority over Church.</a:t>
            </a:r>
          </a:p>
          <a:p>
            <a:r>
              <a:rPr lang="en-US" dirty="0">
                <a:solidFill>
                  <a:srgbClr val="FF0000"/>
                </a:solidFill>
              </a:rPr>
              <a:t>Day 6 </a:t>
            </a:r>
            <a:r>
              <a:rPr lang="en-US" dirty="0"/>
              <a:t>(30th December</a:t>
            </a:r>
            <a:r>
              <a:rPr lang="en-US" dirty="0">
                <a:solidFill>
                  <a:schemeClr val="accent1"/>
                </a:solidFill>
              </a:rPr>
              <a:t>): </a:t>
            </a:r>
            <a:r>
              <a:rPr lang="en-US" b="1" dirty="0">
                <a:solidFill>
                  <a:schemeClr val="accent1"/>
                </a:solidFill>
              </a:rPr>
              <a:t>In honor of St </a:t>
            </a:r>
            <a:r>
              <a:rPr lang="en-US" b="1" dirty="0" err="1">
                <a:solidFill>
                  <a:schemeClr val="accent1"/>
                </a:solidFill>
              </a:rPr>
              <a:t>Egwin</a:t>
            </a:r>
            <a:r>
              <a:rPr lang="en-US" b="1" dirty="0">
                <a:solidFill>
                  <a:schemeClr val="accent1"/>
                </a:solidFill>
              </a:rPr>
              <a:t> of Worcester</a:t>
            </a:r>
            <a:r>
              <a:rPr lang="en-US" dirty="0"/>
              <a:t>. As a bishop he was known as a protector of orphans and the widowed.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3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12 days of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19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Day 7 </a:t>
            </a:r>
            <a:r>
              <a:rPr lang="en-US" dirty="0">
                <a:solidFill>
                  <a:schemeClr val="tx1"/>
                </a:solidFill>
              </a:rPr>
              <a:t>(31st December): New Years Eve (known as Hogmanay in Scotland). </a:t>
            </a:r>
            <a:r>
              <a:rPr lang="en-US" b="1" dirty="0">
                <a:solidFill>
                  <a:schemeClr val="accent1"/>
                </a:solidFill>
              </a:rPr>
              <a:t>The life of Pope Sylvester I is traditionally celebrated on this day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served as Pope of the Catholic Church from 314 to 335 and oversaw both the First Council of Nicaea and Roman Emperor Constantine's conversion to Christianity.</a:t>
            </a:r>
          </a:p>
          <a:p>
            <a:r>
              <a:rPr lang="en-US" dirty="0">
                <a:solidFill>
                  <a:schemeClr val="tx1"/>
                </a:solidFill>
              </a:rPr>
              <a:t>You are to eat lucky foods at midnight, 12 grapes, pea soup, black eyed peas.</a:t>
            </a:r>
          </a:p>
          <a:p>
            <a:r>
              <a:rPr lang="en-US" dirty="0">
                <a:solidFill>
                  <a:srgbClr val="FF0000"/>
                </a:solidFill>
              </a:rPr>
              <a:t>Day 8 </a:t>
            </a:r>
            <a:r>
              <a:rPr lang="en-US" dirty="0">
                <a:solidFill>
                  <a:schemeClr val="tx1"/>
                </a:solidFill>
              </a:rPr>
              <a:t>(1st January): 1st January - </a:t>
            </a:r>
            <a:r>
              <a:rPr lang="en-US" b="1" dirty="0">
                <a:solidFill>
                  <a:schemeClr val="accent1"/>
                </a:solidFill>
              </a:rPr>
              <a:t>Mary, the Mother of Jesus or Feast of the Circumcision.</a:t>
            </a:r>
          </a:p>
          <a:p>
            <a:r>
              <a:rPr lang="en-US" dirty="0">
                <a:solidFill>
                  <a:srgbClr val="FF0000"/>
                </a:solidFill>
              </a:rPr>
              <a:t>Day 9</a:t>
            </a:r>
            <a:r>
              <a:rPr lang="en-US" dirty="0">
                <a:solidFill>
                  <a:schemeClr val="tx1"/>
                </a:solidFill>
              </a:rPr>
              <a:t> (2nd January): </a:t>
            </a:r>
            <a:r>
              <a:rPr lang="en-US" b="1" dirty="0">
                <a:solidFill>
                  <a:schemeClr val="accent1"/>
                </a:solidFill>
              </a:rPr>
              <a:t>St. Basil the Great and St. Gregory </a:t>
            </a:r>
            <a:r>
              <a:rPr lang="en-US" b="1" dirty="0" err="1">
                <a:solidFill>
                  <a:schemeClr val="accent1"/>
                </a:solidFill>
              </a:rPr>
              <a:t>Nazianzen</a:t>
            </a:r>
            <a:r>
              <a:rPr lang="en-US" dirty="0">
                <a:solidFill>
                  <a:schemeClr val="tx1"/>
                </a:solidFill>
              </a:rPr>
              <a:t>, two important 4th century Christians.</a:t>
            </a:r>
          </a:p>
        </p:txBody>
      </p:sp>
    </p:spTree>
    <p:extLst>
      <p:ext uri="{BB962C8B-B14F-4D97-AF65-F5344CB8AC3E}">
        <p14:creationId xmlns:p14="http://schemas.microsoft.com/office/powerpoint/2010/main" val="46115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Unnamed “disciple whom Jesus loved”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Known as:</a:t>
            </a:r>
          </a:p>
          <a:p>
            <a:r>
              <a:rPr lang="en-US" sz="2800" dirty="0"/>
              <a:t>John the Evangelist (also John the Theologian or John the Divine or John of Patmos, or John the Presbyter.)</a:t>
            </a:r>
          </a:p>
          <a:p>
            <a:r>
              <a:rPr lang="en-US" sz="2800" dirty="0"/>
              <a:t>He is thought to have authored the Gospel of John, and other Johannine works in the New Testament — the three Epistles of John and the Book of Revelation</a:t>
            </a:r>
          </a:p>
          <a:p>
            <a:r>
              <a:rPr lang="en-US" sz="2800" dirty="0"/>
              <a:t>The authorship of the Johannine works has been debated by scholars since at least the 2nd century AD.</a:t>
            </a:r>
          </a:p>
        </p:txBody>
      </p:sp>
    </p:spTree>
    <p:extLst>
      <p:ext uri="{BB962C8B-B14F-4D97-AF65-F5344CB8AC3E}">
        <p14:creationId xmlns:p14="http://schemas.microsoft.com/office/powerpoint/2010/main" val="192542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12 days of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Day 10 </a:t>
            </a:r>
            <a:r>
              <a:rPr lang="en-US" dirty="0">
                <a:solidFill>
                  <a:schemeClr val="tx1"/>
                </a:solidFill>
              </a:rPr>
              <a:t>(3rd January): </a:t>
            </a:r>
            <a:r>
              <a:rPr lang="en-US" b="1" dirty="0">
                <a:solidFill>
                  <a:schemeClr val="accent1"/>
                </a:solidFill>
              </a:rPr>
              <a:t>Feast of the Holy Name of Jesus</a:t>
            </a:r>
            <a:r>
              <a:rPr lang="en-US" dirty="0">
                <a:solidFill>
                  <a:schemeClr val="tx1"/>
                </a:solidFill>
              </a:rPr>
              <a:t>. This remembers when Jesus was officially 'named' in the Jewish Temple. It's celebrated by different churches on a wide number of different dates!</a:t>
            </a:r>
          </a:p>
          <a:p>
            <a:r>
              <a:rPr lang="en-US" dirty="0">
                <a:solidFill>
                  <a:srgbClr val="FF0000"/>
                </a:solidFill>
              </a:rPr>
              <a:t>Day 11 </a:t>
            </a:r>
            <a:r>
              <a:rPr lang="en-US" dirty="0">
                <a:solidFill>
                  <a:schemeClr val="tx1"/>
                </a:solidFill>
              </a:rPr>
              <a:t>(4th January): </a:t>
            </a:r>
            <a:r>
              <a:rPr lang="en-US" b="1" dirty="0">
                <a:solidFill>
                  <a:schemeClr val="accent1"/>
                </a:solidFill>
              </a:rPr>
              <a:t>Feast of St. Elizabeth Ann Seton</a:t>
            </a:r>
            <a:r>
              <a:rPr lang="en-US" dirty="0">
                <a:solidFill>
                  <a:schemeClr val="tx1"/>
                </a:solidFill>
              </a:rPr>
              <a:t>, the first American saint, who lived in the 18th and 19th centuries. In the past it also celebrated the </a:t>
            </a:r>
            <a:r>
              <a:rPr lang="en-US" b="1" dirty="0">
                <a:solidFill>
                  <a:schemeClr val="accent1"/>
                </a:solidFill>
              </a:rPr>
              <a:t>feast of Saint Simon </a:t>
            </a:r>
            <a:r>
              <a:rPr lang="en-US" b="1" dirty="0" err="1">
                <a:solidFill>
                  <a:schemeClr val="accent1"/>
                </a:solidFill>
              </a:rPr>
              <a:t>Stylites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(who lives on a small platform on the top of a pillar for 37 years!).</a:t>
            </a:r>
          </a:p>
          <a:p>
            <a:r>
              <a:rPr lang="en-US" dirty="0">
                <a:solidFill>
                  <a:srgbClr val="FF0000"/>
                </a:solidFill>
              </a:rPr>
              <a:t>Day 12 </a:t>
            </a:r>
            <a:r>
              <a:rPr lang="en-US" dirty="0">
                <a:solidFill>
                  <a:schemeClr val="tx1"/>
                </a:solidFill>
              </a:rPr>
              <a:t>(5th January also known as </a:t>
            </a:r>
            <a:r>
              <a:rPr lang="en-US" b="1" dirty="0">
                <a:solidFill>
                  <a:srgbClr val="C00000"/>
                </a:solidFill>
              </a:rPr>
              <a:t>Epiphany Eve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b="1" dirty="0">
                <a:solidFill>
                  <a:schemeClr val="tx1"/>
                </a:solidFill>
              </a:rPr>
              <a:t>St. John Neumann</a:t>
            </a:r>
            <a:r>
              <a:rPr lang="en-US" dirty="0">
                <a:solidFill>
                  <a:schemeClr val="tx1"/>
                </a:solidFill>
              </a:rPr>
              <a:t> who was the first Bishop in American. He lived in the 19th century. Also known as </a:t>
            </a:r>
            <a:r>
              <a:rPr lang="en-US" b="1" dirty="0">
                <a:solidFill>
                  <a:srgbClr val="C00000"/>
                </a:solidFill>
              </a:rPr>
              <a:t>Twelfth Night</a:t>
            </a:r>
          </a:p>
          <a:p>
            <a:r>
              <a:rPr lang="en-US" dirty="0">
                <a:solidFill>
                  <a:schemeClr val="tx1"/>
                </a:solidFill>
              </a:rPr>
              <a:t>A rich cake of fruit and nuts is baked with a dried pea inside.</a:t>
            </a:r>
          </a:p>
        </p:txBody>
      </p:sp>
    </p:spTree>
    <p:extLst>
      <p:ext uri="{BB962C8B-B14F-4D97-AF65-F5344CB8AC3E}">
        <p14:creationId xmlns:p14="http://schemas.microsoft.com/office/powerpoint/2010/main" val="145705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8001000" cy="1371600"/>
          </a:xfrm>
        </p:spPr>
        <p:txBody>
          <a:bodyPr>
            <a:noAutofit/>
          </a:bodyPr>
          <a:lstStyle/>
          <a:p>
            <a:r>
              <a:rPr lang="en-US" sz="4400" dirty="0"/>
              <a:t>Pagan to religious to Masonic day of 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343400"/>
          </a:xfrm>
        </p:spPr>
        <p:txBody>
          <a:bodyPr>
            <a:noAutofit/>
          </a:bodyPr>
          <a:lstStyle/>
          <a:p>
            <a:pPr indent="-182880"/>
            <a:r>
              <a:rPr lang="en-US" sz="2800" dirty="0"/>
              <a:t>It was a common custom in the Middle Ages for craftsmen to place themselves under the protection of some saint of the church.</a:t>
            </a:r>
          </a:p>
          <a:p>
            <a:pPr indent="-182880"/>
            <a:r>
              <a:rPr lang="en-US" sz="2800" dirty="0"/>
              <a:t>At least 11 medieval trade guilds selected St. John the Baptist as their patron saint.</a:t>
            </a:r>
          </a:p>
        </p:txBody>
      </p:sp>
    </p:spTree>
    <p:extLst>
      <p:ext uri="{BB962C8B-B14F-4D97-AF65-F5344CB8AC3E}">
        <p14:creationId xmlns:p14="http://schemas.microsoft.com/office/powerpoint/2010/main" val="144508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8001000" cy="1371600"/>
          </a:xfrm>
        </p:spPr>
        <p:txBody>
          <a:bodyPr>
            <a:noAutofit/>
          </a:bodyPr>
          <a:lstStyle/>
          <a:p>
            <a:r>
              <a:rPr lang="en-US" sz="4400" dirty="0"/>
              <a:t>Why chosen as one of our patron saints?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343400"/>
          </a:xfrm>
        </p:spPr>
        <p:txBody>
          <a:bodyPr>
            <a:noAutofit/>
          </a:bodyPr>
          <a:lstStyle/>
          <a:p>
            <a:pPr indent="-182880"/>
            <a:r>
              <a:rPr lang="en-US" dirty="0"/>
              <a:t>In what is called the Old York Lecture from about 1770 in England has the following as part of its EA catechism:</a:t>
            </a:r>
          </a:p>
          <a:p>
            <a:pPr indent="-182880"/>
            <a:r>
              <a:rPr lang="en-US" dirty="0"/>
              <a:t>Q. To whom were the lodges dedicated during the Mosaic dispensation?</a:t>
            </a:r>
          </a:p>
          <a:p>
            <a:pPr indent="-182880"/>
            <a:r>
              <a:rPr lang="en-US" dirty="0"/>
              <a:t>A. To Moses, the chosen of God, and Solomon, the son of David.</a:t>
            </a:r>
          </a:p>
          <a:p>
            <a:pPr indent="-182880"/>
            <a:r>
              <a:rPr lang="en-US" dirty="0"/>
              <a:t>Q. And under what name were the Masons known during that period?</a:t>
            </a:r>
          </a:p>
          <a:p>
            <a:pPr indent="-182880"/>
            <a:r>
              <a:rPr lang="en-US" dirty="0"/>
              <a:t>"A. Under the name of </a:t>
            </a:r>
            <a:r>
              <a:rPr lang="en-US" dirty="0" err="1"/>
              <a:t>Dionysiacs</a:t>
            </a:r>
            <a:r>
              <a:rPr lang="en-US" dirty="0"/>
              <a:t>, Geometricians, or Masters in Israel.</a:t>
            </a:r>
          </a:p>
        </p:txBody>
      </p:sp>
    </p:spTree>
    <p:extLst>
      <p:ext uri="{BB962C8B-B14F-4D97-AF65-F5344CB8AC3E}">
        <p14:creationId xmlns:p14="http://schemas.microsoft.com/office/powerpoint/2010/main" val="170101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8001000" cy="1371600"/>
          </a:xfrm>
        </p:spPr>
        <p:txBody>
          <a:bodyPr>
            <a:noAutofit/>
          </a:bodyPr>
          <a:lstStyle/>
          <a:p>
            <a:r>
              <a:rPr lang="en-US" sz="4400" dirty="0"/>
              <a:t>Why chosen as one of our patron saints?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343400"/>
          </a:xfrm>
        </p:spPr>
        <p:txBody>
          <a:bodyPr>
            <a:noAutofit/>
          </a:bodyPr>
          <a:lstStyle/>
          <a:p>
            <a:pPr indent="-182880"/>
            <a:r>
              <a:rPr lang="en-US" dirty="0"/>
              <a:t>Q. But as Solomon was a Jew, and died long before the promulgation of Christianity, to whom were they dedicated under the Christian dispensation?</a:t>
            </a:r>
          </a:p>
          <a:p>
            <a:pPr indent="-182880"/>
            <a:r>
              <a:rPr lang="en-US" dirty="0"/>
              <a:t>A. From Solomon the patronage of Masonry passed to St. John the Baptist.</a:t>
            </a:r>
          </a:p>
          <a:p>
            <a:pPr indent="-182880"/>
            <a:r>
              <a:rPr lang="en-US" dirty="0"/>
              <a:t>Q. And under what name were they known after the promulgation of Christianity?</a:t>
            </a:r>
          </a:p>
          <a:p>
            <a:pPr indent="-182880"/>
            <a:r>
              <a:rPr lang="en-US" dirty="0"/>
              <a:t>A. Under the name of Essenes, Architects, or Freemasons."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457325" cy="4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33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8001000" cy="1371600"/>
          </a:xfrm>
        </p:spPr>
        <p:txBody>
          <a:bodyPr>
            <a:noAutofit/>
          </a:bodyPr>
          <a:lstStyle/>
          <a:p>
            <a:r>
              <a:rPr lang="en-US" sz="4400" dirty="0"/>
              <a:t>Why chosen as one of our patron saints?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343400"/>
          </a:xfrm>
        </p:spPr>
        <p:txBody>
          <a:bodyPr>
            <a:noAutofit/>
          </a:bodyPr>
          <a:lstStyle/>
          <a:p>
            <a:pPr indent="-182880"/>
            <a:r>
              <a:rPr lang="en-US" dirty="0"/>
              <a:t>Q. Why were the lodges dedicated to St. John the Baptist?</a:t>
            </a:r>
          </a:p>
          <a:p>
            <a:pPr indent="-182880"/>
            <a:r>
              <a:rPr lang="en-US" dirty="0"/>
              <a:t>A. Because he was the forerunner of our </a:t>
            </a:r>
            <a:r>
              <a:rPr lang="en-US" dirty="0" err="1"/>
              <a:t>Saviour</a:t>
            </a:r>
            <a:r>
              <a:rPr lang="en-US" dirty="0"/>
              <a:t>, and by preaching repentance and humiliation, drew the first parallel of the Gospel.</a:t>
            </a:r>
          </a:p>
          <a:p>
            <a:pPr indent="-182880"/>
            <a:endParaRPr lang="en-US" dirty="0"/>
          </a:p>
          <a:p>
            <a:pPr indent="-182880"/>
            <a:r>
              <a:rPr lang="en-US" dirty="0"/>
              <a:t>Q. Had St. John the Baptist any equal?</a:t>
            </a:r>
          </a:p>
          <a:p>
            <a:pPr indent="-182880"/>
            <a:r>
              <a:rPr lang="en-US" dirty="0"/>
              <a:t>A. He had; St. John the Evangelist.</a:t>
            </a:r>
          </a:p>
        </p:txBody>
      </p:sp>
    </p:spTree>
    <p:extLst>
      <p:ext uri="{BB962C8B-B14F-4D97-AF65-F5344CB8AC3E}">
        <p14:creationId xmlns:p14="http://schemas.microsoft.com/office/powerpoint/2010/main" val="75233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chosen as one of our patron saints?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Q. Why was he said to be the equal of the Baptist?</a:t>
            </a:r>
          </a:p>
          <a:p>
            <a:endParaRPr lang="en-US" dirty="0"/>
          </a:p>
          <a:p>
            <a:r>
              <a:rPr lang="en-US" dirty="0"/>
              <a:t>A. Because he finished by his learning what the other began by his zeal, and thus drew a second line parallel to the former; ever since which time Freemason's lodges in all Christian countries, have been dedicated to the one, or the other, or both of these worthy and worshipful men.</a:t>
            </a:r>
          </a:p>
        </p:txBody>
      </p:sp>
    </p:spTree>
    <p:extLst>
      <p:ext uri="{BB962C8B-B14F-4D97-AF65-F5344CB8AC3E}">
        <p14:creationId xmlns:p14="http://schemas.microsoft.com/office/powerpoint/2010/main" val="237784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494822" cy="34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810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symbol implies that a Mason should </a:t>
            </a:r>
            <a:r>
              <a:rPr lang="en-US" sz="2400" dirty="0">
                <a:solidFill>
                  <a:srgbClr val="FF0000"/>
                </a:solidFill>
              </a:rPr>
              <a:t>consult the sacred texts</a:t>
            </a:r>
            <a:r>
              <a:rPr lang="en-US" sz="2400" dirty="0"/>
              <a:t> of his own religion to achieve the proper </a:t>
            </a:r>
            <a:r>
              <a:rPr lang="en-US" sz="2400" dirty="0">
                <a:solidFill>
                  <a:srgbClr val="00B050"/>
                </a:solidFill>
              </a:rPr>
              <a:t>balance between passion and intensity </a:t>
            </a:r>
            <a:r>
              <a:rPr lang="en-US" sz="2400" dirty="0"/>
              <a:t>on one side, and </a:t>
            </a:r>
            <a:r>
              <a:rPr lang="en-US" sz="2400" dirty="0">
                <a:solidFill>
                  <a:srgbClr val="0070C0"/>
                </a:solidFill>
              </a:rPr>
              <a:t>knowledge and education</a:t>
            </a:r>
            <a:r>
              <a:rPr lang="en-US" sz="2400" dirty="0"/>
              <a:t> on the other.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In other words, he should balance education, excitement and faith to effectively subdue his passions. In a way, it is a graphic representation of </a:t>
            </a:r>
            <a:r>
              <a:rPr lang="en-US" sz="2400" dirty="0">
                <a:solidFill>
                  <a:srgbClr val="7030A0"/>
                </a:solidFill>
              </a:rPr>
              <a:t>the conscience.</a:t>
            </a:r>
          </a:p>
        </p:txBody>
      </p:sp>
    </p:spTree>
    <p:extLst>
      <p:ext uri="{BB962C8B-B14F-4D97-AF65-F5344CB8AC3E}">
        <p14:creationId xmlns:p14="http://schemas.microsoft.com/office/powerpoint/2010/main" val="364941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0"/>
            <a:ext cx="67818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St. John the Evangelist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343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is recognized the world over as the apostle of love and light,</a:t>
            </a:r>
          </a:p>
          <a:p>
            <a:r>
              <a:rPr lang="en-US" dirty="0"/>
              <a:t> the bringer:</a:t>
            </a:r>
          </a:p>
          <a:p>
            <a:pPr lvl="1"/>
            <a:r>
              <a:rPr lang="en-US" dirty="0"/>
              <a:t>of comfort to the grief-stricken, </a:t>
            </a:r>
          </a:p>
          <a:p>
            <a:pPr lvl="1"/>
            <a:r>
              <a:rPr lang="en-US" dirty="0"/>
              <a:t>of courage to the weak, </a:t>
            </a:r>
          </a:p>
          <a:p>
            <a:pPr lvl="1"/>
            <a:r>
              <a:rPr lang="en-US" dirty="0"/>
              <a:t>of help to the helpless, </a:t>
            </a:r>
          </a:p>
          <a:p>
            <a:pPr lvl="1"/>
            <a:r>
              <a:rPr lang="en-US" dirty="0"/>
              <a:t>of strength to the falling.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84A8B-9517-1445-5A29-6DDFDBA4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083" y="2133283"/>
            <a:ext cx="2895917" cy="2895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C0478-E0EB-F07F-3606-87326C85F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47800"/>
            <a:ext cx="1372888" cy="9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2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81600"/>
            <a:ext cx="6781800" cy="9143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Gospel of St.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648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/>
              <a:t>1:1 In the beginning was the Word, and the Word was with God, and the Word was God. </a:t>
            </a:r>
          </a:p>
          <a:p>
            <a:r>
              <a:rPr lang="en-US" sz="2800" dirty="0"/>
              <a:t>1:2 The same was in the beginning with God. </a:t>
            </a:r>
          </a:p>
          <a:p>
            <a:r>
              <a:rPr lang="en-US" sz="2800" dirty="0"/>
              <a:t>1:3 All things were made by him; and without him was not any thing made that was made.</a:t>
            </a:r>
          </a:p>
          <a:p>
            <a:r>
              <a:rPr lang="en-US" sz="2800" dirty="0"/>
              <a:t>1:4 In him was life; and the life was the light of men. </a:t>
            </a:r>
          </a:p>
          <a:p>
            <a:r>
              <a:rPr lang="en-US" sz="2800" dirty="0"/>
              <a:t>1:5 And the light shineth in darkness; and the darkness comprehended it not.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0"/>
            <a:ext cx="67818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St. John the Evangelist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4419600" cy="43434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In his epistles, the Word and the Light are linked and tied to truth and love.</a:t>
            </a:r>
          </a:p>
          <a:p>
            <a:r>
              <a:rPr lang="en-US" sz="2800" dirty="0"/>
              <a:t>The idea and practice of brotherly love and fellowship is explored more by him than any other New Testament writer.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CE731-0229-62AF-651B-4C9AC9535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54908"/>
            <a:ext cx="2567637" cy="413024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40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St. John the Evangelist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Christian tradition says that St. John the Evangelist was one of Christ’s original 12 apostles.</a:t>
            </a:r>
          </a:p>
          <a:p>
            <a:r>
              <a:rPr lang="en-US" sz="2800" dirty="0"/>
              <a:t>The only one to live into old age and not killed for his faith.</a:t>
            </a:r>
          </a:p>
        </p:txBody>
      </p:sp>
    </p:spTree>
    <p:extLst>
      <p:ext uri="{BB962C8B-B14F-4D97-AF65-F5344CB8AC3E}">
        <p14:creationId xmlns:p14="http://schemas.microsoft.com/office/powerpoint/2010/main" val="4025159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502B0-0DAE-7593-84C6-531E3C0A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33400"/>
            <a:ext cx="7543800" cy="61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Originally observed on December 21 or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 wrote of love, faith, charity, forgiveness, brotherhood and the need of spreading the message of Jesus.</a:t>
            </a:r>
          </a:p>
          <a:p>
            <a:r>
              <a:rPr lang="en-US" sz="2800" dirty="0"/>
              <a:t>Historians believe that only after 1717, when the Mother Grand Lodge was formed, did Freemasons generally hold festival meetings on either or both June 24 and December 27.</a:t>
            </a:r>
          </a:p>
        </p:txBody>
      </p:sp>
    </p:spTree>
    <p:extLst>
      <p:ext uri="{BB962C8B-B14F-4D97-AF65-F5344CB8AC3E}">
        <p14:creationId xmlns:p14="http://schemas.microsoft.com/office/powerpoint/2010/main" val="374661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Impact" panose="020B0806030902050204" pitchFamily="34" charset="0"/>
              </a:rPr>
              <a:t>John the Evangelist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7244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The Evangelist is particularly associated with Scottish lodges. </a:t>
            </a:r>
          </a:p>
          <a:p>
            <a:r>
              <a:rPr lang="en-US" sz="2800" dirty="0"/>
              <a:t>The Lodge of Edinburgh was associated with the aisle of St. John the Evangelist in St. Giles Cathedral from the 15th century.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549E8-C2A3-CC9F-9040-87C3E77C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85799"/>
            <a:ext cx="3320143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1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Impact" panose="020B0806030902050204" pitchFamily="34" charset="0"/>
              </a:rPr>
              <a:t>St. John the Evangelist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The Grand Lodge of All England, and its predecessor, the Ancient Society of Freemasons in the City of York, elected and installed their president on St. John’s Day; </a:t>
            </a:r>
          </a:p>
          <a:p>
            <a:r>
              <a:rPr lang="en-US" sz="2800" dirty="0"/>
              <a:t>then from 1725 their Grand Master on the day of the Evangelist, and in London, the Antient Grand Lodge of England elected their new Grand Masters on the same day.</a:t>
            </a:r>
          </a:p>
        </p:txBody>
      </p:sp>
    </p:spTree>
    <p:extLst>
      <p:ext uri="{BB962C8B-B14F-4D97-AF65-F5344CB8AC3E}">
        <p14:creationId xmlns:p14="http://schemas.microsoft.com/office/powerpoint/2010/main" val="31723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Impact" panose="020B0806030902050204" pitchFamily="34" charset="0"/>
              </a:rPr>
              <a:t>John the Evangelist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3987486" cy="4572000"/>
          </a:xfrm>
        </p:spPr>
        <p:txBody>
          <a:bodyPr>
            <a:noAutofit/>
          </a:bodyPr>
          <a:lstStyle/>
          <a:p>
            <a:r>
              <a:rPr lang="en-US" sz="2800" dirty="0"/>
              <a:t>When the </a:t>
            </a:r>
            <a:r>
              <a:rPr lang="en-US" sz="2800" dirty="0" err="1"/>
              <a:t>Antients</a:t>
            </a:r>
            <a:r>
              <a:rPr lang="en-US" sz="2800" dirty="0"/>
              <a:t> and the Moderns (the Premier Grand Lodge) eventually came together in the United Grand Lodge of England, it was on the Feast of the Evangelist on December 27, 1813.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12F11-9590-2C8C-5929-071722EE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33400"/>
            <a:ext cx="3632514" cy="47722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274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C087-256D-A8F7-B5F4-88F0CCBF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Celebration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AAA9-E29C-0079-4E7C-1950DF49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533400"/>
            <a:ext cx="4267200" cy="4572000"/>
          </a:xfrm>
        </p:spPr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3000" dirty="0"/>
              <a:t>In medieval times, December 27th marked the winter solstice or shortest day of the year.</a:t>
            </a:r>
          </a:p>
          <a:p>
            <a:r>
              <a:rPr lang="en-US" sz="3000" dirty="0"/>
              <a:t>It was an extremely important high feast day as communities were not certain of living through the winter!</a:t>
            </a:r>
          </a:p>
          <a:p>
            <a:endParaRPr lang="en-US" sz="3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08730-26BA-9EC7-F008-C07059CC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97243"/>
            <a:ext cx="3314700" cy="458141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708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8A4-78AA-2D41-7608-A915BD92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Eat, drink and be merry!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B5C8-33B6-EF5D-0402-14B01B84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Starvation was common in winter between January and April, also known as "the famine months". </a:t>
            </a:r>
          </a:p>
          <a:p>
            <a:r>
              <a:rPr lang="en-US" sz="2800" dirty="0"/>
              <a:t>In temperate climates, the midwinter festival was the last feast celebration, before deep winter began.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6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AD0101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1182</TotalTime>
  <Words>1998</Words>
  <Application>Microsoft Office PowerPoint</Application>
  <PresentationFormat>On-screen Show (4:3)</PresentationFormat>
  <Paragraphs>146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Impact</vt:lpstr>
      <vt:lpstr>Times New Roman</vt:lpstr>
      <vt:lpstr>NewsPrint</vt:lpstr>
      <vt:lpstr>  St. John the Evangelist</vt:lpstr>
      <vt:lpstr>Unnamed “disciple whom Jesus loved”</vt:lpstr>
      <vt:lpstr>St. John the Evangelist</vt:lpstr>
      <vt:lpstr>Originally observed on December 21 or 22</vt:lpstr>
      <vt:lpstr>John the Evangelist</vt:lpstr>
      <vt:lpstr>St. John the Evangelist Day</vt:lpstr>
      <vt:lpstr>John the Evangelist</vt:lpstr>
      <vt:lpstr>An Important Celebration</vt:lpstr>
      <vt:lpstr>Eat, drink and be merry!</vt:lpstr>
      <vt:lpstr>It was the beginning of the new year</vt:lpstr>
      <vt:lpstr>It was the rebirth of the sun</vt:lpstr>
      <vt:lpstr>Tradition evolved</vt:lpstr>
      <vt:lpstr>Old traditions die hard</vt:lpstr>
      <vt:lpstr>Winter solstice to St. John the Evangelist day</vt:lpstr>
      <vt:lpstr>Why do we now celebrate on the 27th?</vt:lpstr>
      <vt:lpstr>The 12 days of Christmas</vt:lpstr>
      <vt:lpstr>The 12 days of Christmas</vt:lpstr>
      <vt:lpstr>The 12 days of Christmas</vt:lpstr>
      <vt:lpstr>The 12 days of Christmas</vt:lpstr>
      <vt:lpstr>The 12 days of Christmas</vt:lpstr>
      <vt:lpstr>Pagan to religious to Masonic day of celebration</vt:lpstr>
      <vt:lpstr>Why chosen as one of our patron saints?</vt:lpstr>
      <vt:lpstr>Why chosen as one of our patron saints?</vt:lpstr>
      <vt:lpstr>Why chosen as one of our patron saints?</vt:lpstr>
      <vt:lpstr>Why chosen as one of our patron saints?</vt:lpstr>
      <vt:lpstr>PowerPoint Presentation</vt:lpstr>
      <vt:lpstr>St. John the Evangelist </vt:lpstr>
      <vt:lpstr> The Gospel of St. John</vt:lpstr>
      <vt:lpstr>St. John the Evangelist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 Hatfield</cp:lastModifiedBy>
  <cp:revision>51</cp:revision>
  <dcterms:created xsi:type="dcterms:W3CDTF">2013-05-16T00:57:06Z</dcterms:created>
  <dcterms:modified xsi:type="dcterms:W3CDTF">2022-07-17T08:37:38Z</dcterms:modified>
</cp:coreProperties>
</file>